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3" r:id="rId4"/>
    <p:sldId id="262" r:id="rId5"/>
    <p:sldId id="263" r:id="rId6"/>
    <p:sldId id="264" r:id="rId7"/>
    <p:sldId id="274" r:id="rId8"/>
    <p:sldId id="275" r:id="rId9"/>
    <p:sldId id="266" r:id="rId10"/>
    <p:sldId id="270" r:id="rId11"/>
    <p:sldId id="258" r:id="rId12"/>
    <p:sldId id="271" r:id="rId13"/>
    <p:sldId id="259" r:id="rId14"/>
    <p:sldId id="277" r:id="rId15"/>
    <p:sldId id="260" r:id="rId16"/>
    <p:sldId id="276" r:id="rId17"/>
    <p:sldId id="26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78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071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3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091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40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C7F415F-CCD5-4641-9490-F80CCD998E5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AAFF413-201E-4648-97F0-8B855E50EE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0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PjZAeiU7uM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g9byUy-V4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PBBnS4br9w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.diaz@mchdep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609" y="3137825"/>
            <a:ext cx="8361229" cy="2098226"/>
          </a:xfrm>
        </p:spPr>
        <p:txBody>
          <a:bodyPr/>
          <a:lstStyle/>
          <a:p>
            <a:r>
              <a:rPr lang="en-US" dirty="0"/>
              <a:t>Healing the Healer: Building a culture of Health at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868" y="5232837"/>
            <a:ext cx="6831673" cy="1086237"/>
          </a:xfrm>
        </p:spPr>
        <p:txBody>
          <a:bodyPr/>
          <a:lstStyle/>
          <a:p>
            <a:r>
              <a:rPr lang="en-US" dirty="0"/>
              <a:t>Presented by Elias Diaz </a:t>
            </a:r>
          </a:p>
        </p:txBody>
      </p:sp>
    </p:spTree>
    <p:extLst>
      <p:ext uri="{BB962C8B-B14F-4D97-AF65-F5344CB8AC3E}">
        <p14:creationId xmlns:p14="http://schemas.microsoft.com/office/powerpoint/2010/main" val="323588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from The Devil Wears Prada</a:t>
            </a:r>
          </a:p>
        </p:txBody>
      </p:sp>
      <p:pic>
        <p:nvPicPr>
          <p:cNvPr id="6" name="Online Media 5" title="The Devil Wears Prada (1/5) Movie CLIP - Gird Your Loins! (2006) HD">
            <a:hlinkClick r:id="" action="ppaction://media"/>
            <a:extLst>
              <a:ext uri="{FF2B5EF4-FFF2-40B4-BE49-F238E27FC236}">
                <a16:creationId xmlns:a16="http://schemas.microsoft.com/office/drawing/2014/main" id="{5A22990F-EA1E-40CB-9CF8-248201B8CA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5900" y="1428750"/>
            <a:ext cx="9544050" cy="53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an unhealthy work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Relationship damage </a:t>
            </a:r>
          </a:p>
          <a:p>
            <a:r>
              <a:rPr lang="en-US" dirty="0"/>
              <a:t>Dissatisfaction </a:t>
            </a:r>
          </a:p>
          <a:p>
            <a:r>
              <a:rPr lang="en-US" dirty="0"/>
              <a:t>Diminished performance </a:t>
            </a:r>
          </a:p>
          <a:p>
            <a:r>
              <a:rPr lang="en-US" dirty="0"/>
              <a:t>Less active use of leisure time 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Burnout</a:t>
            </a:r>
          </a:p>
          <a:p>
            <a:r>
              <a:rPr lang="en-US" dirty="0"/>
              <a:t>Turnover</a:t>
            </a:r>
          </a:p>
          <a:p>
            <a:r>
              <a:rPr lang="en-US" dirty="0"/>
              <a:t>Worker’s compensation costs</a:t>
            </a:r>
          </a:p>
          <a:p>
            <a:r>
              <a:rPr lang="en-US" dirty="0"/>
              <a:t>Health claims</a:t>
            </a:r>
          </a:p>
          <a:p>
            <a:r>
              <a:rPr lang="en-US" dirty="0" err="1"/>
              <a:t>Presenteeism</a:t>
            </a:r>
            <a:r>
              <a:rPr lang="en-US" dirty="0"/>
              <a:t> </a:t>
            </a:r>
          </a:p>
          <a:p>
            <a:r>
              <a:rPr lang="en-US" dirty="0"/>
              <a:t>Absenteeism </a:t>
            </a:r>
          </a:p>
          <a:p>
            <a:r>
              <a:rPr lang="en-US" dirty="0"/>
              <a:t>Diminished morale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94" y="2524125"/>
            <a:ext cx="4110268" cy="27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from Office Space</a:t>
            </a:r>
          </a:p>
        </p:txBody>
      </p:sp>
      <p:pic>
        <p:nvPicPr>
          <p:cNvPr id="6" name="Online Media 5" title="Office Space (3/5) Movie CLIP - Motivation Problems (1999) HD">
            <a:hlinkClick r:id="" action="ppaction://media"/>
            <a:extLst>
              <a:ext uri="{FF2B5EF4-FFF2-40B4-BE49-F238E27FC236}">
                <a16:creationId xmlns:a16="http://schemas.microsoft.com/office/drawing/2014/main" id="{0FBAD444-1406-4363-90DE-BCC5A52CE0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6708" y="1411288"/>
            <a:ext cx="9406092" cy="53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Moderators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Person-environment fit</a:t>
            </a:r>
          </a:p>
          <a:p>
            <a:r>
              <a:rPr lang="en-US" dirty="0"/>
              <a:t>Job control </a:t>
            </a:r>
          </a:p>
          <a:p>
            <a:r>
              <a:rPr lang="en-US" dirty="0"/>
              <a:t>Social support</a:t>
            </a:r>
          </a:p>
          <a:p>
            <a:r>
              <a:rPr lang="en-US" dirty="0"/>
              <a:t>Organizational climate </a:t>
            </a:r>
          </a:p>
          <a:p>
            <a:r>
              <a:rPr lang="en-US" dirty="0"/>
              <a:t>Organizational culture </a:t>
            </a:r>
          </a:p>
          <a:p>
            <a:r>
              <a:rPr lang="en-US" dirty="0"/>
              <a:t>Balance among objectives </a:t>
            </a:r>
          </a:p>
          <a:p>
            <a:r>
              <a:rPr lang="en-US" dirty="0"/>
              <a:t>Supervisor behavior</a:t>
            </a:r>
          </a:p>
        </p:txBody>
      </p:sp>
    </p:spTree>
    <p:extLst>
      <p:ext uri="{BB962C8B-B14F-4D97-AF65-F5344CB8AC3E}">
        <p14:creationId xmlns:p14="http://schemas.microsoft.com/office/powerpoint/2010/main" val="280354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 from The Pursuit of </a:t>
            </a:r>
            <a:r>
              <a:rPr lang="en-US" dirty="0" err="1"/>
              <a:t>Happyness</a:t>
            </a:r>
            <a:endParaRPr lang="en-US" dirty="0"/>
          </a:p>
        </p:txBody>
      </p:sp>
      <p:pic>
        <p:nvPicPr>
          <p:cNvPr id="6" name="Online Media 5" title="The Pursuit of Happyness (6/8) Movie CLIP - Cold Calling (2006) HD">
            <a:hlinkClick r:id="" action="ppaction://media"/>
            <a:extLst>
              <a:ext uri="{FF2B5EF4-FFF2-40B4-BE49-F238E27FC236}">
                <a16:creationId xmlns:a16="http://schemas.microsoft.com/office/drawing/2014/main" id="{2A0B4BD4-9585-40C1-A855-AE5D58DA05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5900" y="1428750"/>
            <a:ext cx="9334500" cy="52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Moderators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Health practices </a:t>
            </a:r>
          </a:p>
          <a:p>
            <a:r>
              <a:rPr lang="en-US" dirty="0"/>
              <a:t>Self-esteem </a:t>
            </a:r>
          </a:p>
          <a:p>
            <a:r>
              <a:rPr lang="en-US" dirty="0"/>
              <a:t>Organization-based self-esteem </a:t>
            </a:r>
          </a:p>
          <a:p>
            <a:r>
              <a:rPr lang="en-US" dirty="0"/>
              <a:t>Self-efficiency </a:t>
            </a:r>
          </a:p>
          <a:p>
            <a:r>
              <a:rPr lang="en-US" dirty="0"/>
              <a:t>Self-discrepancies </a:t>
            </a:r>
          </a:p>
          <a:p>
            <a:r>
              <a:rPr lang="en-US" dirty="0"/>
              <a:t>Hostility </a:t>
            </a:r>
          </a:p>
          <a:p>
            <a:r>
              <a:rPr lang="en-US" dirty="0"/>
              <a:t>Type A behavior pattern </a:t>
            </a:r>
          </a:p>
          <a:p>
            <a:r>
              <a:rPr lang="en-US" dirty="0"/>
              <a:t>Locus of control </a:t>
            </a:r>
          </a:p>
          <a:p>
            <a:r>
              <a:rPr lang="en-US" dirty="0" err="1"/>
              <a:t>Workaholism</a:t>
            </a:r>
            <a:r>
              <a:rPr lang="en-US" dirty="0"/>
              <a:t> </a:t>
            </a:r>
          </a:p>
          <a:p>
            <a:r>
              <a:rPr lang="en-US" dirty="0"/>
              <a:t>Explanatory style </a:t>
            </a:r>
          </a:p>
          <a:p>
            <a:r>
              <a:rPr lang="en-US" dirty="0"/>
              <a:t>Rumination</a:t>
            </a:r>
          </a:p>
          <a:p>
            <a:r>
              <a:rPr lang="en-US" dirty="0"/>
              <a:t>Perfectionism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3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Action (Plough)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Healthcare is efficient and equitable.</a:t>
            </a:r>
          </a:p>
        </p:txBody>
      </p:sp>
    </p:spTree>
    <p:extLst>
      <p:ext uri="{BB962C8B-B14F-4D97-AF65-F5344CB8AC3E}">
        <p14:creationId xmlns:p14="http://schemas.microsoft.com/office/powerpoint/2010/main" val="134502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healthier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Redesign </a:t>
            </a:r>
          </a:p>
          <a:p>
            <a:r>
              <a:rPr lang="en-US" dirty="0"/>
              <a:t>Stress audits</a:t>
            </a:r>
          </a:p>
          <a:p>
            <a:r>
              <a:rPr lang="en-US" dirty="0"/>
              <a:t>Health promotion</a:t>
            </a:r>
          </a:p>
          <a:p>
            <a:r>
              <a:rPr lang="en-US" dirty="0"/>
              <a:t>Action research </a:t>
            </a:r>
          </a:p>
          <a:p>
            <a:r>
              <a:rPr lang="en-US" dirty="0"/>
              <a:t>Time management </a:t>
            </a:r>
          </a:p>
          <a:p>
            <a:r>
              <a:rPr lang="en-US" dirty="0"/>
              <a:t>Stress management training </a:t>
            </a:r>
          </a:p>
          <a:p>
            <a:r>
              <a:rPr lang="en-US" dirty="0"/>
              <a:t>Ergonomics </a:t>
            </a:r>
          </a:p>
          <a:p>
            <a:r>
              <a:rPr lang="en-US" dirty="0"/>
              <a:t>Employee assistance plans </a:t>
            </a:r>
          </a:p>
          <a:p>
            <a:r>
              <a:rPr lang="en-US" dirty="0"/>
              <a:t>Person-environment matching </a:t>
            </a:r>
          </a:p>
          <a:p>
            <a:r>
              <a:rPr lang="en-US" dirty="0"/>
              <a:t>Work environment monitoring </a:t>
            </a:r>
          </a:p>
          <a:p>
            <a:r>
              <a:rPr lang="en-US" dirty="0"/>
              <a:t>Monitoring supervisor behavior </a:t>
            </a:r>
          </a:p>
          <a:p>
            <a:r>
              <a:rPr lang="en-US" dirty="0"/>
              <a:t>Leadership development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97" y="626076"/>
            <a:ext cx="7108956" cy="56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e.diaz@mchdep.org</a:t>
            </a:r>
            <a:endParaRPr lang="en-US" dirty="0"/>
          </a:p>
          <a:p>
            <a:r>
              <a:rPr lang="en-US" dirty="0"/>
              <a:t>Telephone: (830)757-4946</a:t>
            </a:r>
          </a:p>
        </p:txBody>
      </p:sp>
    </p:spTree>
    <p:extLst>
      <p:ext uri="{BB962C8B-B14F-4D97-AF65-F5344CB8AC3E}">
        <p14:creationId xmlns:p14="http://schemas.microsoft.com/office/powerpoint/2010/main" val="11243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how organizational values can lay the foundation for a healthy work culture.</a:t>
            </a:r>
          </a:p>
          <a:p>
            <a:r>
              <a:rPr lang="en-US" dirty="0"/>
              <a:t>Discuss elements of a safe workspace.</a:t>
            </a:r>
          </a:p>
          <a:p>
            <a:r>
              <a:rPr lang="en-US" dirty="0"/>
              <a:t>Identify strategies for a healthier work environment.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1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Action (Plough)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We are all in this together.</a:t>
            </a:r>
          </a:p>
        </p:txBody>
      </p:sp>
    </p:spTree>
    <p:extLst>
      <p:ext uri="{BB962C8B-B14F-4D97-AF65-F5344CB8AC3E}">
        <p14:creationId xmlns:p14="http://schemas.microsoft.com/office/powerpoint/2010/main" val="149243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Who are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you stand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wouldn’t you stand for?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79" y="1738183"/>
            <a:ext cx="2959443" cy="2959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285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your organization’s statement unique to you?</a:t>
            </a:r>
          </a:p>
        </p:txBody>
      </p:sp>
      <p:sp>
        <p:nvSpPr>
          <p:cNvPr id="4" name="AutoShape 2" descr="Inline image">
            <a:extLst>
              <a:ext uri="{FF2B5EF4-FFF2-40B4-BE49-F238E27FC236}">
                <a16:creationId xmlns:a16="http://schemas.microsoft.com/office/drawing/2014/main" id="{406AEA8B-9E54-4478-B72D-B6806ED279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84490" cy="308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F2EB3-DE05-430C-9054-6D804CA1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20" y="1764742"/>
            <a:ext cx="7132343" cy="41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your statement inspire team members?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67C391-93D3-4839-8DA4-5E7BB7CFAF4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AutoShape 2" descr="Inline image">
            <a:extLst>
              <a:ext uri="{FF2B5EF4-FFF2-40B4-BE49-F238E27FC236}">
                <a16:creationId xmlns:a16="http://schemas.microsoft.com/office/drawing/2014/main" id="{26DD66F6-08EB-4050-B9FB-73E872129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C085D-FD27-4F6D-B68C-6033B612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994891"/>
            <a:ext cx="6659880" cy="48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Action (Plough)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The health of the population guides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296930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Action (Plough)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3. Individuals have the means and opportunities to make choices that lead to healthy lifestyles and well-being and optimal well-being and functioning.</a:t>
            </a:r>
          </a:p>
        </p:txBody>
      </p:sp>
    </p:spTree>
    <p:extLst>
      <p:ext uri="{BB962C8B-B14F-4D97-AF65-F5344CB8AC3E}">
        <p14:creationId xmlns:p14="http://schemas.microsoft.com/office/powerpoint/2010/main" val="35246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Environment Stressors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Stressful events (acute)</a:t>
            </a:r>
          </a:p>
          <a:p>
            <a:r>
              <a:rPr lang="en-US" dirty="0"/>
              <a:t>Chronic stressors </a:t>
            </a:r>
          </a:p>
          <a:p>
            <a:r>
              <a:rPr lang="en-US" dirty="0"/>
              <a:t>Hassles </a:t>
            </a:r>
          </a:p>
          <a:p>
            <a:r>
              <a:rPr lang="en-US" dirty="0"/>
              <a:t>Role ambiguity </a:t>
            </a:r>
          </a:p>
          <a:p>
            <a:r>
              <a:rPr lang="en-US" dirty="0"/>
              <a:t>Role conflict</a:t>
            </a:r>
          </a:p>
          <a:p>
            <a:r>
              <a:rPr lang="en-US" dirty="0"/>
              <a:t>Role overload</a:t>
            </a:r>
          </a:p>
          <a:p>
            <a:r>
              <a:rPr lang="en-US" dirty="0"/>
              <a:t>Monotony </a:t>
            </a:r>
          </a:p>
          <a:p>
            <a:r>
              <a:rPr lang="en-US" dirty="0"/>
              <a:t>Psychological contract violations </a:t>
            </a:r>
          </a:p>
          <a:p>
            <a:r>
              <a:rPr lang="en-US" dirty="0"/>
              <a:t>Uncertainty (e.g., job insecurity)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01611"/>
            <a:ext cx="4559417" cy="25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06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10492</TotalTime>
  <Words>314</Words>
  <Application>Microsoft Office PowerPoint</Application>
  <PresentationFormat>Widescreen</PresentationFormat>
  <Paragraphs>83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Franklin Gothic Book</vt:lpstr>
      <vt:lpstr>Crop</vt:lpstr>
      <vt:lpstr>Healing the Healer: Building a culture of Health at work</vt:lpstr>
      <vt:lpstr>Objectives</vt:lpstr>
      <vt:lpstr>Principles of Action (Plough)</vt:lpstr>
      <vt:lpstr>Organizational Values </vt:lpstr>
      <vt:lpstr>Is your organization’s statement unique to you?</vt:lpstr>
      <vt:lpstr>Does your statement inspire team members? </vt:lpstr>
      <vt:lpstr>Principles of Action (Plough)</vt:lpstr>
      <vt:lpstr>Principles of Action (Plough)</vt:lpstr>
      <vt:lpstr>Work Environment Stressors</vt:lpstr>
      <vt:lpstr>Scene from The Devil Wears Prada</vt:lpstr>
      <vt:lpstr>Consequences of an unhealthy work environment </vt:lpstr>
      <vt:lpstr>Scene from Office Space</vt:lpstr>
      <vt:lpstr>Environmental Moderators </vt:lpstr>
      <vt:lpstr>Clip from The Pursuit of Happyness</vt:lpstr>
      <vt:lpstr>Personal Moderators</vt:lpstr>
      <vt:lpstr>Principles of Action (Plough)</vt:lpstr>
      <vt:lpstr>Strategies for healthier work environment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Ramirez</dc:creator>
  <cp:lastModifiedBy>Andrea Godoy</cp:lastModifiedBy>
  <cp:revision>27</cp:revision>
  <dcterms:created xsi:type="dcterms:W3CDTF">2021-09-14T00:07:35Z</dcterms:created>
  <dcterms:modified xsi:type="dcterms:W3CDTF">2021-10-21T14:33:23Z</dcterms:modified>
</cp:coreProperties>
</file>